
<file path=[Content_Types].xml><?xml version="1.0" encoding="utf-8"?>
<Types xmlns="http://schemas.openxmlformats.org/package/2006/content-types">
  <Default Extension="jpeg" ContentType="image/jpeg"/>
  <Default Extension="vml" ContentType="application/vnd.openxmlformats-officedocument.vmlDrawing"/>
  <Default Extension="bin" ContentType="application/vnd.openxmlformats-officedocument.oleObject"/>
  <Default Extension="png" ContentType="image/png"/>
  <Default Extension="wmf" ContentType="image/x-w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3"/>
  </p:sldMasterIdLst>
  <p:notesMasterIdLst>
    <p:notesMasterId r:id="rId5"/>
  </p:notesMasterIdLst>
  <p:sldIdLst>
    <p:sldId id="282" r:id="rId4"/>
    <p:sldId id="323" r:id="rId6"/>
    <p:sldId id="321" r:id="rId7"/>
    <p:sldId id="324" r:id="rId8"/>
    <p:sldId id="325" r:id="rId9"/>
    <p:sldId id="322" r:id="rId10"/>
    <p:sldId id="314" r:id="rId11"/>
    <p:sldId id="283" r:id="rId12"/>
    <p:sldId id="260" r:id="rId13"/>
    <p:sldId id="326" r:id="rId14"/>
    <p:sldId id="259" r:id="rId15"/>
    <p:sldId id="332" r:id="rId16"/>
    <p:sldId id="276" r:id="rId17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37" autoAdjust="0"/>
    <p:restoredTop sz="94660"/>
  </p:normalViewPr>
  <p:slideViewPr>
    <p:cSldViewPr snapToGrid="0">
      <p:cViewPr>
        <p:scale>
          <a:sx n="100" d="100"/>
          <a:sy n="100" d="100"/>
        </p:scale>
        <p:origin x="284" y="-7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slide" Target="slides/slide2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3" Type="http://schemas.openxmlformats.org/officeDocument/2006/relationships/slideMaster" Target="slideMasters/slideMaster2.xml"/><Relationship Id="rId20" Type="http://schemas.openxmlformats.org/officeDocument/2006/relationships/tableStyles" Target="tableStyles.xml"/><Relationship Id="rId2" Type="http://schemas.openxmlformats.org/officeDocument/2006/relationships/theme" Target="theme/theme1.xml"/><Relationship Id="rId19" Type="http://schemas.openxmlformats.org/officeDocument/2006/relationships/viewProps" Target="viewProps.xml"/><Relationship Id="rId18" Type="http://schemas.openxmlformats.org/officeDocument/2006/relationships/presProps" Target="presProps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image" Target="../media/image5.wmf"/><Relationship Id="rId1" Type="http://schemas.openxmlformats.org/officeDocument/2006/relationships/image" Target="../media/image4.wmf"/></Relationships>
</file>

<file path=ppt/drawings/_rels/vmlDrawing2.vml.rels><?xml version="1.0" encoding="UTF-8" standalone="yes"?>
<Relationships xmlns="http://schemas.openxmlformats.org/package/2006/relationships"><Relationship Id="rId4" Type="http://schemas.openxmlformats.org/officeDocument/2006/relationships/image" Target="../media/image11.wmf"/><Relationship Id="rId3" Type="http://schemas.openxmlformats.org/officeDocument/2006/relationships/image" Target="../media/image10.wmf"/><Relationship Id="rId2" Type="http://schemas.openxmlformats.org/officeDocument/2006/relationships/image" Target="../media/image9.wmf"/><Relationship Id="rId1" Type="http://schemas.openxmlformats.org/officeDocument/2006/relationships/image" Target="../media/image8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0E45433-736C-44B2-A333-24A8E6F01524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2628566-BA8B-4032-8DD4-F2A5F1221E70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D2A4134F-E7A9-43BC-8AD5-A19C81A0141F}" type="slidenum">
              <a:rPr lang="en-US" altLang="zh-CN" smtClean="0"/>
            </a:fld>
            <a:endParaRPr lang="en-US" altLang="zh-CN"/>
          </a:p>
        </p:txBody>
      </p:sp>
      <p:sp>
        <p:nvSpPr>
          <p:cNvPr id="51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512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zh-CN" altLang="zh-CN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/>
            </a:solidFill>
            <a:miter lim="800000"/>
          </a:ln>
        </p:spPr>
      </p:sp>
      <p:sp>
        <p:nvSpPr>
          <p:cNvPr id="20483" name="备注占位符 2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/>
            </a:solidFill>
            <a:miter lim="800000"/>
          </a:ln>
        </p:spPr>
      </p:sp>
      <p:sp>
        <p:nvSpPr>
          <p:cNvPr id="20483" name="备注占位符 2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/>
            </a:solidFill>
            <a:miter lim="800000"/>
          </a:ln>
        </p:spPr>
      </p:sp>
      <p:sp>
        <p:nvSpPr>
          <p:cNvPr id="20483" name="备注占位符 2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8CC0D5-9CAB-4623-9290-ED43DE2A8AAC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E1AAAF-085C-4254-9F61-ED49066938D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8CC0D5-9CAB-4623-9290-ED43DE2A8AAC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E1AAAF-085C-4254-9F61-ED49066938D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8CC0D5-9CAB-4623-9290-ED43DE2A8AAC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E1AAAF-085C-4254-9F61-ED49066938D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8212B1-C37F-4BD6-8A43-5E956D9C2D36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B236A9-B498-46CD-9AF1-5ADD28369963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8212B1-C37F-4BD6-8A43-5E956D9C2D36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B236A9-B498-46CD-9AF1-5ADD28369963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8212B1-C37F-4BD6-8A43-5E956D9C2D36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B236A9-B498-46CD-9AF1-5ADD28369963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8212B1-C37F-4BD6-8A43-5E956D9C2D36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B236A9-B498-46CD-9AF1-5ADD28369963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8212B1-C37F-4BD6-8A43-5E956D9C2D36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B236A9-B498-46CD-9AF1-5ADD28369963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8212B1-C37F-4BD6-8A43-5E956D9C2D36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B236A9-B498-46CD-9AF1-5ADD28369963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8212B1-C37F-4BD6-8A43-5E956D9C2D36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B236A9-B498-46CD-9AF1-5ADD28369963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8212B1-C37F-4BD6-8A43-5E956D9C2D36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B236A9-B498-46CD-9AF1-5ADD28369963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8CC0D5-9CAB-4623-9290-ED43DE2A8AAC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E1AAAF-085C-4254-9F61-ED49066938D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8212B1-C37F-4BD6-8A43-5E956D9C2D36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B236A9-B498-46CD-9AF1-5ADD28369963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8212B1-C37F-4BD6-8A43-5E956D9C2D36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B236A9-B498-46CD-9AF1-5ADD28369963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8212B1-C37F-4BD6-8A43-5E956D9C2D36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B236A9-B498-46CD-9AF1-5ADD28369963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8CC0D5-9CAB-4623-9290-ED43DE2A8AAC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E1AAAF-085C-4254-9F61-ED49066938D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8CC0D5-9CAB-4623-9290-ED43DE2A8AAC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E1AAAF-085C-4254-9F61-ED49066938D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8CC0D5-9CAB-4623-9290-ED43DE2A8AAC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E1AAAF-085C-4254-9F61-ED49066938D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8CC0D5-9CAB-4623-9290-ED43DE2A8AA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E1AAAF-085C-4254-9F61-ED49066938D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8CC0D5-9CAB-4623-9290-ED43DE2A8AAC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E1AAAF-085C-4254-9F61-ED49066938D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8CC0D5-9CAB-4623-9290-ED43DE2A8AAC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E1AAAF-085C-4254-9F61-ED49066938D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8CC0D5-9CAB-4623-9290-ED43DE2A8AAC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E1AAAF-085C-4254-9F61-ED49066938D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0.xml"/><Relationship Id="rId8" Type="http://schemas.openxmlformats.org/officeDocument/2006/relationships/slideLayout" Target="../slideLayouts/slideLayout19.xml"/><Relationship Id="rId7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2" Type="http://schemas.openxmlformats.org/officeDocument/2006/relationships/theme" Target="../theme/theme2.xml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8CC0D5-9CAB-4623-9290-ED43DE2A8AAC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E1AAAF-085C-4254-9F61-ED49066938D2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8212B1-C37F-4BD6-8A43-5E956D9C2D36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B236A9-B498-46CD-9AF1-5ADD28369963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5.png"/></Relationships>
</file>

<file path=ppt/slides/_rels/slide1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7.png"/><Relationship Id="rId1" Type="http://schemas.openxmlformats.org/officeDocument/2006/relationships/image" Target="../media/image16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vmlDrawing" Target="../drawings/vmlDrawing1.vml"/><Relationship Id="rId7" Type="http://schemas.openxmlformats.org/officeDocument/2006/relationships/slideLayout" Target="../slideLayouts/slideLayout12.xml"/><Relationship Id="rId6" Type="http://schemas.openxmlformats.org/officeDocument/2006/relationships/image" Target="../media/image6.wmf"/><Relationship Id="rId5" Type="http://schemas.openxmlformats.org/officeDocument/2006/relationships/oleObject" Target="../embeddings/oleObject3.bin"/><Relationship Id="rId4" Type="http://schemas.openxmlformats.org/officeDocument/2006/relationships/image" Target="../media/image5.wmf"/><Relationship Id="rId3" Type="http://schemas.openxmlformats.org/officeDocument/2006/relationships/oleObject" Target="../embeddings/oleObject2.bin"/><Relationship Id="rId2" Type="http://schemas.openxmlformats.org/officeDocument/2006/relationships/image" Target="../media/image4.wmf"/><Relationship Id="rId1" Type="http://schemas.openxmlformats.org/officeDocument/2006/relationships/oleObject" Target="../embeddings/oleObject1.bin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.xml"/><Relationship Id="rId8" Type="http://schemas.openxmlformats.org/officeDocument/2006/relationships/image" Target="../media/image11.wmf"/><Relationship Id="rId7" Type="http://schemas.openxmlformats.org/officeDocument/2006/relationships/oleObject" Target="../embeddings/oleObject7.bin"/><Relationship Id="rId6" Type="http://schemas.openxmlformats.org/officeDocument/2006/relationships/image" Target="../media/image10.wmf"/><Relationship Id="rId5" Type="http://schemas.openxmlformats.org/officeDocument/2006/relationships/oleObject" Target="../embeddings/oleObject6.bin"/><Relationship Id="rId4" Type="http://schemas.openxmlformats.org/officeDocument/2006/relationships/image" Target="../media/image9.wmf"/><Relationship Id="rId3" Type="http://schemas.openxmlformats.org/officeDocument/2006/relationships/oleObject" Target="../embeddings/oleObject5.bin"/><Relationship Id="rId2" Type="http://schemas.openxmlformats.org/officeDocument/2006/relationships/image" Target="../media/image8.wmf"/><Relationship Id="rId10" Type="http://schemas.openxmlformats.org/officeDocument/2006/relationships/vmlDrawing" Target="../drawings/vmlDrawing2.vml"/><Relationship Id="rId1" Type="http://schemas.openxmlformats.org/officeDocument/2006/relationships/oleObject" Target="../embeddings/oleObject4.bin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1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4788" y="6532563"/>
            <a:ext cx="2133600" cy="244475"/>
          </a:xfrm>
          <a:noFill/>
        </p:spPr>
        <p:txBody>
          <a:bodyPr/>
          <a:lstStyle>
            <a:lvl1pPr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v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24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•"/>
              <a:defRPr sz="22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3FE57B5A-4E69-4CE8-ACAC-586DC90D3B2F}" type="slidenum">
              <a:rPr lang="en-US" altLang="zh-CN" sz="1200" smtClean="0"/>
            </a:fld>
            <a:endParaRPr lang="en-US" altLang="zh-CN" sz="1200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54794" y="1458278"/>
            <a:ext cx="8497887" cy="1091644"/>
          </a:xfrm>
        </p:spPr>
        <p:txBody>
          <a:bodyPr>
            <a:normAutofit/>
          </a:bodyPr>
          <a:lstStyle/>
          <a:p>
            <a:pPr eaLnBrk="1" hangingPunct="1"/>
            <a:r>
              <a:rPr lang="en-US" altLang="zh-CN" sz="3200" dirty="0">
                <a:latin typeface="Comic Sans MS" panose="030F0702030302020204" pitchFamily="66" charset="0"/>
                <a:ea typeface="宋体" panose="02010600030101010101" pitchFamily="2" charset="-122"/>
              </a:rPr>
              <a:t>Image-to-Image Translation with Conditional Adversarial Networks</a:t>
            </a:r>
            <a:endParaRPr lang="en-US" altLang="zh-CN" sz="3200" dirty="0">
              <a:latin typeface="Comic Sans MS" panose="030F0702030302020204" pitchFamily="66" charset="0"/>
              <a:ea typeface="宋体" panose="02010600030101010101" pitchFamily="2" charset="-122"/>
            </a:endParaRPr>
          </a:p>
        </p:txBody>
      </p:sp>
      <p:sp>
        <p:nvSpPr>
          <p:cNvPr id="15053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47788" y="2919620"/>
            <a:ext cx="6311900" cy="244475"/>
          </a:xfrm>
        </p:spPr>
        <p:txBody>
          <a:bodyPr>
            <a:noAutofit/>
          </a:bodyPr>
          <a:lstStyle/>
          <a:p>
            <a:pPr eaLnBrk="1" hangingPunct="1"/>
            <a:r>
              <a:rPr lang="en-US" altLang="zh-CN" sz="1600" dirty="0" err="1">
                <a:latin typeface="Comic Sans MS" panose="030F0702030302020204" pitchFamily="66" charset="0"/>
                <a:ea typeface="宋体" panose="02010600030101010101" pitchFamily="2" charset="-122"/>
              </a:rPr>
              <a:t>Phillip Isola</a:t>
            </a:r>
            <a:r>
              <a:rPr lang="en-US" altLang="zh-CN" sz="1600" dirty="0">
                <a:latin typeface="Comic Sans MS" panose="030F0702030302020204" pitchFamily="66" charset="0"/>
                <a:ea typeface="宋体" panose="02010600030101010101" pitchFamily="2" charset="-122"/>
              </a:rPr>
              <a:t>, </a:t>
            </a:r>
            <a:r>
              <a:rPr lang="en-US" altLang="zh-CN" sz="1600" dirty="0" err="1">
                <a:latin typeface="Comic Sans MS" panose="030F0702030302020204" pitchFamily="66" charset="0"/>
                <a:ea typeface="宋体" panose="02010600030101010101" pitchFamily="2" charset="-122"/>
              </a:rPr>
              <a:t>Jun-Yan Zhu</a:t>
            </a:r>
            <a:r>
              <a:rPr lang="en-US" altLang="zh-CN" sz="1600" dirty="0">
                <a:latin typeface="Comic Sans MS" panose="030F0702030302020204" pitchFamily="66" charset="0"/>
                <a:ea typeface="宋体" panose="02010600030101010101" pitchFamily="2" charset="-122"/>
              </a:rPr>
              <a:t>, Tinghui, Alexei A.Efros</a:t>
            </a:r>
            <a:endParaRPr lang="en-US" altLang="zh-CN" sz="1600" dirty="0">
              <a:latin typeface="Comic Sans MS" panose="030F0702030302020204" pitchFamily="66" charset="0"/>
              <a:ea typeface="宋体" panose="02010600030101010101" pitchFamily="2" charset="-122"/>
            </a:endParaRPr>
          </a:p>
        </p:txBody>
      </p:sp>
      <p:sp>
        <p:nvSpPr>
          <p:cNvPr id="150540" name="Text Box 12"/>
          <p:cNvSpPr txBox="1">
            <a:spLocks noChangeArrowheads="1"/>
          </p:cNvSpPr>
          <p:nvPr/>
        </p:nvSpPr>
        <p:spPr bwMode="auto">
          <a:xfrm>
            <a:off x="627697" y="3440445"/>
            <a:ext cx="7888288" cy="3067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v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24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•"/>
              <a:defRPr sz="22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zh-CN" sz="1400" i="1" dirty="0">
                <a:solidFill>
                  <a:schemeClr val="accent5">
                    <a:lumMod val="75000"/>
                  </a:schemeClr>
                </a:solidFill>
                <a:latin typeface="Comic Sans MS" panose="030F0702030302020204" pitchFamily="66" charset="0"/>
              </a:rPr>
              <a:t>Berkeley AI Research (BAIR) Laboratory, UC Berkeley, CVPR, </a:t>
            </a:r>
            <a:r>
              <a:rPr lang="en-US" altLang="zh-CN" sz="1400" dirty="0">
                <a:solidFill>
                  <a:schemeClr val="accent5">
                    <a:lumMod val="75000"/>
                  </a:schemeClr>
                </a:solidFill>
                <a:latin typeface="Comic Sans MS" panose="030F0702030302020204" pitchFamily="66" charset="0"/>
              </a:rPr>
              <a:t>2017.</a:t>
            </a:r>
            <a:endParaRPr lang="en-US" altLang="zh-CN" sz="1400" dirty="0">
              <a:solidFill>
                <a:schemeClr val="accent5">
                  <a:lumMod val="75000"/>
                </a:schemeClr>
              </a:solidFill>
              <a:latin typeface="Comic Sans MS" panose="030F0702030302020204" pitchFamily="66" charset="0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6554788" y="5569054"/>
            <a:ext cx="1977081" cy="5988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200" dirty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陈志</a:t>
            </a:r>
            <a:endParaRPr lang="zh-CN" altLang="en-US" sz="2200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150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5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1" dur="500"/>
                                        <p:tgtEl>
                                          <p:spTgt spid="1505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0531" grpId="0" build="p"/>
      <p:bldP spid="150540" grpId="0" bldLvl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标题 1"/>
          <p:cNvSpPr/>
          <p:nvPr/>
        </p:nvSpPr>
        <p:spPr bwMode="auto">
          <a:xfrm>
            <a:off x="250825" y="0"/>
            <a:ext cx="842486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rgbClr val="0000CC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rgbClr val="FF0000"/>
              </a:buClr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ClrTx/>
              <a:buSzTx/>
              <a:buNone/>
            </a:pPr>
            <a:r>
              <a:rPr lang="en-US" altLang="zh-CN" sz="3200" dirty="0">
                <a:latin typeface="Comic Sans MS" panose="030F0702030302020204" pitchFamily="66" charset="0"/>
                <a:sym typeface="+mn-ea"/>
              </a:rPr>
              <a:t>Network architectures</a:t>
            </a:r>
            <a:endParaRPr lang="zh-CN" altLang="en-US" sz="3200" dirty="0">
              <a:solidFill>
                <a:schemeClr val="tx1">
                  <a:lumMod val="85000"/>
                  <a:lumOff val="15000"/>
                </a:schemeClr>
              </a:solidFill>
              <a:latin typeface="华文新魏" panose="02010800040101010101" pitchFamily="2" charset="-122"/>
              <a:ea typeface="华文新魏" panose="02010800040101010101" pitchFamily="2" charset="-122"/>
              <a:cs typeface="+mj-cs"/>
            </a:endParaRPr>
          </a:p>
        </p:txBody>
      </p:sp>
      <p:sp>
        <p:nvSpPr>
          <p:cNvPr id="9" name="Rectangle 2"/>
          <p:cNvSpPr>
            <a:spLocks noChangeArrowheads="1"/>
          </p:cNvSpPr>
          <p:nvPr/>
        </p:nvSpPr>
        <p:spPr bwMode="auto">
          <a:xfrm>
            <a:off x="250825" y="1143000"/>
            <a:ext cx="8497888" cy="53975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0000CC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rgbClr val="FF0000"/>
              </a:buClr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spcBef>
                <a:spcPct val="0"/>
              </a:spcBef>
              <a:buClrTx/>
              <a:buSzTx/>
              <a:buFontTx/>
              <a:buNone/>
            </a:pPr>
            <a:endParaRPr kumimoji="1" lang="en-GB" altLang="zh-CN" sz="1800" b="0">
              <a:solidFill>
                <a:schemeClr val="hlink"/>
              </a:solidFill>
              <a:latin typeface="Gulim" panose="020B0600000101010101" pitchFamily="34" charset="-127"/>
              <a:ea typeface="Gulim" panose="020B0600000101010101" pitchFamily="34" charset="-127"/>
            </a:endParaRPr>
          </a:p>
        </p:txBody>
      </p:sp>
      <p:sp>
        <p:nvSpPr>
          <p:cNvPr id="20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noFill/>
        </p:spPr>
        <p:txBody>
          <a:bodyPr/>
          <a:lstStyle>
            <a:lvl1pPr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v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24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•"/>
              <a:defRPr sz="22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BB16699D-D8A1-41EC-9178-D7B81AA15F13}" type="slidenum">
              <a:rPr lang="en-US" altLang="zh-CN" sz="1400" smtClean="0"/>
            </a:fld>
            <a:endParaRPr lang="en-US" altLang="zh-CN" sz="1400"/>
          </a:p>
        </p:txBody>
      </p:sp>
      <p:pic>
        <p:nvPicPr>
          <p:cNvPr id="2" name="图片 1" descr="8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41960" y="1308100"/>
            <a:ext cx="7563485" cy="4936490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标题 1"/>
          <p:cNvSpPr/>
          <p:nvPr/>
        </p:nvSpPr>
        <p:spPr bwMode="auto">
          <a:xfrm>
            <a:off x="250825" y="0"/>
            <a:ext cx="842486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rgbClr val="0000CC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rgbClr val="FF0000"/>
              </a:buClr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ClrTx/>
              <a:buSzTx/>
              <a:buNone/>
            </a:pPr>
            <a:r>
              <a:rPr lang="en-US" altLang="zh-CN" sz="3200" dirty="0" err="1">
                <a:latin typeface="Comic Sans MS" panose="030F0702030302020204" pitchFamily="66" charset="0"/>
              </a:rPr>
              <a:t>Markovian discriminator (PatchGAN)</a:t>
            </a:r>
            <a:endParaRPr lang="en-US" altLang="zh-CN" sz="3200" dirty="0" err="1">
              <a:latin typeface="Comic Sans MS" panose="030F0702030302020204" pitchFamily="66" charset="0"/>
            </a:endParaRPr>
          </a:p>
        </p:txBody>
      </p:sp>
      <p:sp>
        <p:nvSpPr>
          <p:cNvPr id="9" name="Rectangle 2"/>
          <p:cNvSpPr>
            <a:spLocks noChangeArrowheads="1"/>
          </p:cNvSpPr>
          <p:nvPr/>
        </p:nvSpPr>
        <p:spPr bwMode="auto">
          <a:xfrm>
            <a:off x="250825" y="1143000"/>
            <a:ext cx="8497888" cy="53975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0000CC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rgbClr val="FF0000"/>
              </a:buClr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spcBef>
                <a:spcPct val="0"/>
              </a:spcBef>
              <a:buClrTx/>
              <a:buSzTx/>
              <a:buFontTx/>
              <a:buNone/>
            </a:pPr>
            <a:endParaRPr kumimoji="1" lang="en-GB" altLang="zh-CN" sz="1800" b="0">
              <a:solidFill>
                <a:schemeClr val="hlink"/>
              </a:solidFill>
              <a:latin typeface="Gulim" panose="020B0600000101010101" pitchFamily="34" charset="-127"/>
              <a:ea typeface="Gulim" panose="020B0600000101010101" pitchFamily="34" charset="-127"/>
            </a:endParaRPr>
          </a:p>
        </p:txBody>
      </p:sp>
      <p:sp>
        <p:nvSpPr>
          <p:cNvPr id="20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noFill/>
        </p:spPr>
        <p:txBody>
          <a:bodyPr/>
          <a:lstStyle>
            <a:lvl1pPr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v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24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•"/>
              <a:defRPr sz="22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BB16699D-D8A1-41EC-9178-D7B81AA15F13}" type="slidenum">
              <a:rPr lang="en-US" altLang="zh-CN" sz="1400" smtClean="0"/>
            </a:fld>
            <a:endParaRPr lang="en-US" altLang="zh-CN" sz="1400"/>
          </a:p>
        </p:txBody>
      </p:sp>
      <p:sp>
        <p:nvSpPr>
          <p:cNvPr id="3" name="矩形 2"/>
          <p:cNvSpPr/>
          <p:nvPr/>
        </p:nvSpPr>
        <p:spPr>
          <a:xfrm>
            <a:off x="250825" y="1491942"/>
            <a:ext cx="8497888" cy="583565"/>
          </a:xfrm>
          <a:prstGeom prst="rect">
            <a:avLst/>
          </a:prstGeom>
        </p:spPr>
        <p:txBody>
          <a:bodyPr wrap="square">
            <a:spAutoFit/>
          </a:bodyPr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zh-CN" altLang="en-US" sz="1600">
                <a:latin typeface="Comic Sans MS" panose="030F0702030302020204" pitchFamily="66" charset="0"/>
                <a:cs typeface="Comic Sans MS" panose="030F0702030302020204" pitchFamily="66" charset="0"/>
                <a:sym typeface="+mn-ea"/>
              </a:rPr>
              <a:t>This motivates restricting the GAN discriminator to only model high-frequency structure, relying on an L1 term to force low-frequency correctness (Eqn. 4). </a:t>
            </a:r>
            <a:endParaRPr lang="zh-CN" altLang="en-US" sz="1600">
              <a:latin typeface="Comic Sans MS" panose="030F0702030302020204" pitchFamily="66" charset="0"/>
              <a:cs typeface="Comic Sans MS" panose="030F0702030302020204" pitchFamily="66" charset="0"/>
              <a:sym typeface="+mn-ea"/>
            </a:endParaRPr>
          </a:p>
        </p:txBody>
      </p:sp>
      <p:pic>
        <p:nvPicPr>
          <p:cNvPr id="2" name="图片 1" descr="9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50825" y="2294255"/>
            <a:ext cx="8702040" cy="1218565"/>
          </a:xfrm>
          <a:prstGeom prst="rect">
            <a:avLst/>
          </a:prstGeom>
        </p:spPr>
      </p:pic>
      <p:pic>
        <p:nvPicPr>
          <p:cNvPr id="4" name="图片 3" descr="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0825" y="3606165"/>
            <a:ext cx="8067675" cy="2352675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标题 1"/>
          <p:cNvSpPr/>
          <p:nvPr/>
        </p:nvSpPr>
        <p:spPr bwMode="auto">
          <a:xfrm>
            <a:off x="250825" y="0"/>
            <a:ext cx="842486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rgbClr val="0000CC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rgbClr val="FF0000"/>
              </a:buClr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ClrTx/>
              <a:buSzTx/>
              <a:buNone/>
            </a:pPr>
            <a:r>
              <a:rPr lang="en-US" altLang="zh-CN" sz="3200" dirty="0" err="1">
                <a:latin typeface="Comic Sans MS" panose="030F0702030302020204" pitchFamily="66" charset="0"/>
              </a:rPr>
              <a:t>Optimization and inference</a:t>
            </a:r>
            <a:endParaRPr lang="en-US" altLang="zh-CN" sz="3200" dirty="0" err="1">
              <a:latin typeface="Comic Sans MS" panose="030F0702030302020204" pitchFamily="66" charset="0"/>
            </a:endParaRPr>
          </a:p>
        </p:txBody>
      </p:sp>
      <p:sp>
        <p:nvSpPr>
          <p:cNvPr id="9" name="Rectangle 2"/>
          <p:cNvSpPr>
            <a:spLocks noChangeArrowheads="1"/>
          </p:cNvSpPr>
          <p:nvPr/>
        </p:nvSpPr>
        <p:spPr bwMode="auto">
          <a:xfrm>
            <a:off x="250825" y="1143000"/>
            <a:ext cx="8497888" cy="53975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0000CC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rgbClr val="FF0000"/>
              </a:buClr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spcBef>
                <a:spcPct val="0"/>
              </a:spcBef>
              <a:buClrTx/>
              <a:buSzTx/>
              <a:buFontTx/>
              <a:buNone/>
            </a:pPr>
            <a:endParaRPr kumimoji="1" lang="en-GB" altLang="zh-CN" sz="1800" b="0">
              <a:solidFill>
                <a:schemeClr val="hlink"/>
              </a:solidFill>
              <a:latin typeface="Gulim" panose="020B0600000101010101" pitchFamily="34" charset="-127"/>
              <a:ea typeface="Gulim" panose="020B0600000101010101" pitchFamily="34" charset="-127"/>
            </a:endParaRPr>
          </a:p>
        </p:txBody>
      </p:sp>
      <p:sp>
        <p:nvSpPr>
          <p:cNvPr id="20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noFill/>
        </p:spPr>
        <p:txBody>
          <a:bodyPr/>
          <a:lstStyle>
            <a:lvl1pPr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v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24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•"/>
              <a:defRPr sz="22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BB16699D-D8A1-41EC-9178-D7B81AA15F13}" type="slidenum">
              <a:rPr lang="en-US" altLang="zh-CN" sz="1400" smtClean="0"/>
            </a:fld>
            <a:endParaRPr lang="en-US" altLang="zh-CN" sz="1400"/>
          </a:p>
        </p:txBody>
      </p:sp>
      <p:sp>
        <p:nvSpPr>
          <p:cNvPr id="2" name="矩形 1"/>
          <p:cNvSpPr/>
          <p:nvPr/>
        </p:nvSpPr>
        <p:spPr>
          <a:xfrm>
            <a:off x="250825" y="1601162"/>
            <a:ext cx="8497888" cy="583565"/>
          </a:xfrm>
          <a:prstGeom prst="rect">
            <a:avLst/>
          </a:prstGeom>
        </p:spPr>
        <p:txBody>
          <a:bodyPr wrap="square">
            <a:spAutoFit/>
          </a:bodyPr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zh-CN" altLang="en-US" sz="1600">
                <a:latin typeface="Comic Sans MS" panose="030F0702030302020204" pitchFamily="66" charset="0"/>
                <a:cs typeface="Comic Sans MS" panose="030F0702030302020204" pitchFamily="66" charset="0"/>
                <a:sym typeface="+mn-ea"/>
              </a:rPr>
              <a:t>We use minibatch SGD and apply the Adam solver [32], with a learning rate of 0:0002,and momentum parameters β1 = 0:5, β2 = 0:999</a:t>
            </a:r>
            <a:endParaRPr lang="zh-CN" altLang="en-US" sz="1600">
              <a:latin typeface="Comic Sans MS" panose="030F0702030302020204" pitchFamily="66" charset="0"/>
              <a:cs typeface="Comic Sans MS" panose="030F0702030302020204" pitchFamily="66" charset="0"/>
              <a:sym typeface="+mn-ea"/>
            </a:endParaRPr>
          </a:p>
        </p:txBody>
      </p:sp>
    </p:spTree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15"/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v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24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•"/>
              <a:defRPr sz="22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AADE3CA0-9710-4E89-88F2-020E9ED6E0D5}" type="slidenum">
              <a:rPr lang="en-US" altLang="zh-CN" sz="1200" smtClean="0"/>
            </a:fld>
            <a:endParaRPr lang="en-US" altLang="zh-CN" sz="1200"/>
          </a:p>
        </p:txBody>
      </p:sp>
      <p:sp>
        <p:nvSpPr>
          <p:cNvPr id="19459" name="Rectangle 4"/>
          <p:cNvSpPr>
            <a:spLocks noGrp="1" noChangeArrowheads="1"/>
          </p:cNvSpPr>
          <p:nvPr>
            <p:ph type="ctrTitle"/>
          </p:nvPr>
        </p:nvSpPr>
        <p:spPr>
          <a:xfrm>
            <a:off x="1993900" y="2300816"/>
            <a:ext cx="5688013" cy="1368425"/>
          </a:xfrm>
        </p:spPr>
        <p:txBody>
          <a:bodyPr/>
          <a:lstStyle/>
          <a:p>
            <a:pPr eaLnBrk="1" hangingPunct="1"/>
            <a:r>
              <a:rPr lang="en-US" altLang="zh-CN" dirty="0">
                <a:latin typeface="Comic Sans MS" panose="030F0702030302020204" pitchFamily="66" charset="0"/>
                <a:ea typeface="宋体" panose="02010600030101010101" pitchFamily="2" charset="-122"/>
              </a:rPr>
              <a:t> Thank you</a:t>
            </a:r>
            <a:r>
              <a:rPr lang="zh-CN" altLang="en-US" dirty="0">
                <a:latin typeface="Comic Sans MS" panose="030F0702030302020204" pitchFamily="66" charset="0"/>
                <a:ea typeface="宋体" panose="02010600030101010101" pitchFamily="2" charset="-122"/>
              </a:rPr>
              <a:t>！</a:t>
            </a:r>
            <a:endParaRPr lang="zh-CN" altLang="en-US" sz="4400" dirty="0">
              <a:latin typeface="Comic Sans MS" panose="030F0702030302020204" pitchFamily="66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标题 1"/>
          <p:cNvSpPr/>
          <p:nvPr/>
        </p:nvSpPr>
        <p:spPr bwMode="auto">
          <a:xfrm>
            <a:off x="250825" y="0"/>
            <a:ext cx="842486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rgbClr val="0000CC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rgbClr val="FF0000"/>
              </a:buClr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ClrTx/>
              <a:buSzTx/>
              <a:buNone/>
            </a:pPr>
            <a:r>
              <a:rPr lang="en-US" sz="3200" dirty="0">
                <a:latin typeface="Comic Sans MS" panose="030F0702030302020204" pitchFamily="66" charset="0"/>
              </a:rPr>
              <a:t>pix2pix:Goal</a:t>
            </a:r>
            <a:endParaRPr lang="en-US" sz="3200" dirty="0">
              <a:solidFill>
                <a:schemeClr val="tx1">
                  <a:lumMod val="85000"/>
                  <a:lumOff val="15000"/>
                </a:schemeClr>
              </a:solidFill>
              <a:latin typeface="华文新魏" panose="02010800040101010101" pitchFamily="2" charset="-122"/>
              <a:ea typeface="华文新魏" panose="02010800040101010101" pitchFamily="2" charset="-122"/>
              <a:cs typeface="+mj-cs"/>
            </a:endParaRPr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250825" y="1143000"/>
            <a:ext cx="8497888" cy="53975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0000CC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rgbClr val="FF0000"/>
              </a:buClr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spcBef>
                <a:spcPct val="0"/>
              </a:spcBef>
              <a:buClrTx/>
              <a:buSzTx/>
              <a:buFontTx/>
              <a:buNone/>
            </a:pPr>
            <a:endParaRPr kumimoji="1" lang="en-GB" altLang="zh-CN" sz="1800" b="0">
              <a:solidFill>
                <a:schemeClr val="hlink"/>
              </a:solidFill>
              <a:latin typeface="Gulim" panose="020B0600000101010101" pitchFamily="34" charset="-127"/>
              <a:ea typeface="Gulim" panose="020B0600000101010101" pitchFamily="34" charset="-127"/>
            </a:endParaRPr>
          </a:p>
        </p:txBody>
      </p:sp>
      <p:sp>
        <p:nvSpPr>
          <p:cNvPr id="13" name="矩形 3"/>
          <p:cNvSpPr>
            <a:spLocks noChangeArrowheads="1"/>
          </p:cNvSpPr>
          <p:nvPr/>
        </p:nvSpPr>
        <p:spPr bwMode="auto">
          <a:xfrm>
            <a:off x="502919" y="4786880"/>
            <a:ext cx="8129589" cy="6813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v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24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•"/>
              <a:defRPr sz="22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9pPr>
          </a:lstStyle>
          <a:p>
            <a:pPr marL="0" indent="0" algn="l" eaLnBrk="1" hangingPunct="1">
              <a:lnSpc>
                <a:spcPct val="120000"/>
              </a:lnSpc>
              <a:buClr>
                <a:srgbClr val="7DA0D3"/>
              </a:buClr>
              <a:buNone/>
            </a:pPr>
            <a:r>
              <a:rPr lang="en-US" altLang="zh-CN" sz="1600" b="1" dirty="0">
                <a:solidFill>
                  <a:srgbClr val="FF0000"/>
                </a:solidFill>
                <a:latin typeface="Comic Sans MS" panose="030F0702030302020204" pitchFamily="66" charset="0"/>
              </a:rPr>
              <a:t>In each case we use the same architecture and objective, and simply train on different data.</a:t>
            </a:r>
            <a:endParaRPr lang="en-US" altLang="zh-CN" sz="1600" b="1" dirty="0">
              <a:solidFill>
                <a:srgbClr val="FF0000"/>
              </a:solidFill>
              <a:latin typeface="Comic Sans MS" panose="030F0702030302020204" pitchFamily="66" charset="0"/>
            </a:endParaRPr>
          </a:p>
        </p:txBody>
      </p:sp>
      <p:pic>
        <p:nvPicPr>
          <p:cNvPr id="2" name="图片 1" descr="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02920" y="1525270"/>
            <a:ext cx="7920990" cy="2928620"/>
          </a:xfrm>
          <a:prstGeom prst="rect">
            <a:avLst/>
          </a:prstGeom>
        </p:spPr>
      </p:pic>
      <p:sp>
        <p:nvSpPr>
          <p:cNvPr id="20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noFill/>
        </p:spPr>
        <p:txBody>
          <a:bodyPr/>
          <a:lstStyle>
            <a:lvl1pPr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v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24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•"/>
              <a:defRPr sz="22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BB16699D-D8A1-41EC-9178-D7B81AA15F13}" type="slidenum">
              <a:rPr lang="en-US" altLang="zh-CN" sz="1400" smtClean="0"/>
            </a:fld>
            <a:endParaRPr lang="en-US" altLang="zh-CN" sz="140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灯片编号占位符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v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24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•"/>
              <a:defRPr sz="22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F8EBF2E9-6E0E-4601-957B-B2480EE2F82D}" type="slidenum">
              <a:rPr lang="en-US" altLang="zh-CN" sz="1400" smtClean="0"/>
            </a:fld>
            <a:endParaRPr lang="en-US" altLang="zh-CN" sz="1400"/>
          </a:p>
        </p:txBody>
      </p:sp>
      <p:sp>
        <p:nvSpPr>
          <p:cNvPr id="9" name="标题 1"/>
          <p:cNvSpPr/>
          <p:nvPr/>
        </p:nvSpPr>
        <p:spPr bwMode="auto">
          <a:xfrm>
            <a:off x="250825" y="0"/>
            <a:ext cx="842486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rgbClr val="0000CC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rgbClr val="FF0000"/>
              </a:buClr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ClrTx/>
              <a:buSzTx/>
              <a:buNone/>
            </a:pPr>
            <a:r>
              <a:rPr lang="en-US" altLang="zh-CN" sz="3200" dirty="0">
                <a:latin typeface="Comic Sans MS" panose="030F0702030302020204" pitchFamily="66" charset="0"/>
              </a:rPr>
              <a:t>cGAN vs pix2pix </a:t>
            </a:r>
            <a:endParaRPr lang="zh-CN" altLang="en-US" sz="3200" dirty="0">
              <a:solidFill>
                <a:schemeClr val="tx1">
                  <a:lumMod val="85000"/>
                  <a:lumOff val="15000"/>
                </a:schemeClr>
              </a:solidFill>
              <a:latin typeface="华文新魏" panose="02010800040101010101" pitchFamily="2" charset="-122"/>
              <a:ea typeface="华文新魏" panose="02010800040101010101" pitchFamily="2" charset="-122"/>
              <a:cs typeface="+mj-cs"/>
            </a:endParaRPr>
          </a:p>
        </p:txBody>
      </p:sp>
      <p:sp>
        <p:nvSpPr>
          <p:cNvPr id="12" name="Rectangle 2"/>
          <p:cNvSpPr>
            <a:spLocks noChangeArrowheads="1"/>
          </p:cNvSpPr>
          <p:nvPr/>
        </p:nvSpPr>
        <p:spPr bwMode="auto">
          <a:xfrm>
            <a:off x="250825" y="1143000"/>
            <a:ext cx="8497888" cy="53975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0000CC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rgbClr val="FF0000"/>
              </a:buClr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spcBef>
                <a:spcPct val="0"/>
              </a:spcBef>
              <a:buClrTx/>
              <a:buSzTx/>
              <a:buFontTx/>
              <a:buNone/>
            </a:pPr>
            <a:endParaRPr kumimoji="1" lang="en-GB" altLang="zh-CN" sz="1800" b="0">
              <a:solidFill>
                <a:schemeClr val="hlink"/>
              </a:solidFill>
              <a:latin typeface="Gulim" panose="020B0600000101010101" pitchFamily="34" charset="-127"/>
              <a:ea typeface="Gulim" panose="020B0600000101010101" pitchFamily="34" charset="-127"/>
            </a:endParaRPr>
          </a:p>
        </p:txBody>
      </p:sp>
      <p:pic>
        <p:nvPicPr>
          <p:cNvPr id="2" name="图片 1" descr="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62965" y="1847215"/>
            <a:ext cx="6870065" cy="2142490"/>
          </a:xfrm>
          <a:prstGeom prst="rect">
            <a:avLst/>
          </a:prstGeom>
        </p:spPr>
      </p:pic>
      <p:pic>
        <p:nvPicPr>
          <p:cNvPr id="3" name="图片 2" descr="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3710" y="4067810"/>
            <a:ext cx="7661275" cy="233426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标题 1"/>
          <p:cNvSpPr/>
          <p:nvPr/>
        </p:nvSpPr>
        <p:spPr bwMode="auto">
          <a:xfrm>
            <a:off x="250825" y="0"/>
            <a:ext cx="842486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rgbClr val="0000CC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rgbClr val="FF0000"/>
              </a:buClr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ClrTx/>
              <a:buSzTx/>
              <a:buNone/>
            </a:pPr>
            <a:r>
              <a:rPr lang="en-US" altLang="zh-CN" sz="3200" dirty="0">
                <a:solidFill>
                  <a:schemeClr val="tx1">
                    <a:lumMod val="85000"/>
                    <a:lumOff val="15000"/>
                  </a:schemeClr>
                </a:solidFill>
                <a:latin typeface="Comic Sans MS" panose="030F0702030302020204" pitchFamily="66" charset="0"/>
                <a:ea typeface="华文新魏" panose="02010800040101010101" pitchFamily="2" charset="-122"/>
                <a:cs typeface="Comic Sans MS" panose="030F0702030302020204" pitchFamily="66" charset="0"/>
              </a:rPr>
              <a:t>Method:Objective</a:t>
            </a:r>
            <a:endParaRPr lang="en-US" altLang="zh-CN" sz="3200" dirty="0">
              <a:solidFill>
                <a:schemeClr val="tx1">
                  <a:lumMod val="85000"/>
                  <a:lumOff val="15000"/>
                </a:schemeClr>
              </a:solidFill>
              <a:latin typeface="Comic Sans MS" panose="030F0702030302020204" pitchFamily="66" charset="0"/>
              <a:ea typeface="华文新魏" panose="02010800040101010101" pitchFamily="2" charset="-122"/>
              <a:cs typeface="Comic Sans MS" panose="030F0702030302020204" pitchFamily="66" charset="0"/>
            </a:endParaRPr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250825" y="1143000"/>
            <a:ext cx="8497888" cy="53975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0000CC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rgbClr val="FF0000"/>
              </a:buClr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spcBef>
                <a:spcPct val="0"/>
              </a:spcBef>
              <a:buClrTx/>
              <a:buSzTx/>
              <a:buFontTx/>
              <a:buNone/>
            </a:pPr>
            <a:endParaRPr kumimoji="1" lang="en-GB" altLang="zh-CN" sz="1800" b="0">
              <a:solidFill>
                <a:schemeClr val="hlink"/>
              </a:solidFill>
              <a:latin typeface="Gulim" panose="020B0600000101010101" pitchFamily="34" charset="-127"/>
              <a:ea typeface="Gulim" panose="020B0600000101010101" pitchFamily="34" charset="-127"/>
            </a:endParaRPr>
          </a:p>
        </p:txBody>
      </p:sp>
      <p:graphicFrame>
        <p:nvGraphicFramePr>
          <p:cNvPr id="2" name="对象 1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398145" y="1638935"/>
          <a:ext cx="8354695" cy="5689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5" name="" r:id="rId1" imgW="3543300" imgH="241300" progId="Equation.KSEE3">
                  <p:embed/>
                </p:oleObj>
              </mc:Choice>
              <mc:Fallback>
                <p:oleObj name="" r:id="rId1" imgW="3543300" imgH="241300" progId="Equation.KSEE3">
                  <p:embed/>
                  <p:pic>
                    <p:nvPicPr>
                      <p:cNvPr id="0" name="图片 1024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398145" y="1638935"/>
                        <a:ext cx="8354695" cy="56896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对象 7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296228" y="2871153"/>
          <a:ext cx="4838065" cy="67754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6" name="" r:id="rId3" imgW="1816100" imgH="254000" progId="Equation.KSEE3">
                  <p:embed/>
                </p:oleObj>
              </mc:Choice>
              <mc:Fallback>
                <p:oleObj name="" r:id="rId3" imgW="1816100" imgH="254000" progId="Equation.KSEE3">
                  <p:embed/>
                  <p:pic>
                    <p:nvPicPr>
                      <p:cNvPr id="0" name="图片 1025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96228" y="2871153"/>
                        <a:ext cx="4838065" cy="67754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对象 8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398145" y="4211320"/>
          <a:ext cx="6927215" cy="63563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7" name="" r:id="rId5" imgW="2628900" imgH="241300" progId="Equation.KSEE3">
                  <p:embed/>
                </p:oleObj>
              </mc:Choice>
              <mc:Fallback>
                <p:oleObj name="" r:id="rId5" imgW="2628900" imgH="241300" progId="Equation.KSEE3">
                  <p:embed/>
                  <p:pic>
                    <p:nvPicPr>
                      <p:cNvPr id="0" name="图片 1026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398145" y="4211320"/>
                        <a:ext cx="6927215" cy="63563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文本框 9"/>
          <p:cNvSpPr txBox="1"/>
          <p:nvPr/>
        </p:nvSpPr>
        <p:spPr>
          <a:xfrm>
            <a:off x="3483610" y="2207895"/>
            <a:ext cx="620395" cy="5835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zh-CN" altLang="en-US" sz="3200">
                <a:latin typeface="宋体" panose="02010600030101010101" pitchFamily="2" charset="-122"/>
                <a:ea typeface="宋体" panose="02010600030101010101" pitchFamily="2" charset="-122"/>
              </a:rPr>
              <a:t>＋</a:t>
            </a:r>
            <a:endParaRPr lang="zh-CN" altLang="en-US" sz="320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3601085" y="3548380"/>
            <a:ext cx="386080" cy="58356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r>
              <a:rPr lang="zh-CN" altLang="en-US" sz="3200">
                <a:latin typeface="Arial" panose="020B0604020202020204" pitchFamily="34" charset="0"/>
                <a:cs typeface="Arial" panose="020B0604020202020204" pitchFamily="34" charset="0"/>
              </a:rPr>
              <a:t>↓</a:t>
            </a:r>
            <a:endParaRPr lang="zh-CN" altLang="en-US" sz="3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noFill/>
        </p:spPr>
        <p:txBody>
          <a:bodyPr/>
          <a:lstStyle>
            <a:lvl1pPr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v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24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•"/>
              <a:defRPr sz="22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BB16699D-D8A1-41EC-9178-D7B81AA15F13}" type="slidenum">
              <a:rPr lang="en-US" altLang="zh-CN" sz="1400" smtClean="0"/>
            </a:fld>
            <a:endParaRPr lang="en-US" altLang="zh-CN" sz="140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标题 1"/>
          <p:cNvSpPr/>
          <p:nvPr/>
        </p:nvSpPr>
        <p:spPr bwMode="auto">
          <a:xfrm>
            <a:off x="250825" y="0"/>
            <a:ext cx="842486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rgbClr val="0000CC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rgbClr val="FF0000"/>
              </a:buClr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ClrTx/>
              <a:buSzTx/>
              <a:buNone/>
            </a:pPr>
            <a:r>
              <a:rPr lang="en-US" altLang="zh-CN" sz="3200" dirty="0">
                <a:solidFill>
                  <a:schemeClr val="tx1">
                    <a:lumMod val="85000"/>
                    <a:lumOff val="15000"/>
                  </a:schemeClr>
                </a:solidFill>
                <a:latin typeface="Comic Sans MS" panose="030F0702030302020204" pitchFamily="66" charset="0"/>
                <a:ea typeface="华文新魏" panose="02010800040101010101" pitchFamily="2" charset="-122"/>
                <a:cs typeface="Comic Sans MS" panose="030F0702030302020204" pitchFamily="66" charset="0"/>
                <a:sym typeface="+mn-ea"/>
              </a:rPr>
              <a:t>Method:Objective</a:t>
            </a:r>
            <a:endParaRPr lang="zh-CN" altLang="en-US" sz="3200" dirty="0">
              <a:solidFill>
                <a:schemeClr val="tx1">
                  <a:lumMod val="85000"/>
                  <a:lumOff val="15000"/>
                </a:schemeClr>
              </a:solidFill>
              <a:latin typeface="华文新魏" panose="02010800040101010101" pitchFamily="2" charset="-122"/>
              <a:ea typeface="华文新魏" panose="02010800040101010101" pitchFamily="2" charset="-122"/>
              <a:cs typeface="+mj-cs"/>
            </a:endParaRPr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250825" y="1143000"/>
            <a:ext cx="8497888" cy="53975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0000CC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rgbClr val="FF0000"/>
              </a:buClr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spcBef>
                <a:spcPct val="0"/>
              </a:spcBef>
              <a:buClrTx/>
              <a:buSzTx/>
              <a:buFontTx/>
              <a:buNone/>
            </a:pPr>
            <a:endParaRPr kumimoji="1" lang="en-GB" altLang="zh-CN" sz="1800" b="0">
              <a:solidFill>
                <a:schemeClr val="hlink"/>
              </a:solidFill>
              <a:latin typeface="Gulim" panose="020B0600000101010101" pitchFamily="34" charset="-127"/>
              <a:ea typeface="Gulim" panose="020B0600000101010101" pitchFamily="34" charset="-127"/>
            </a:endParaRPr>
          </a:p>
        </p:txBody>
      </p:sp>
      <p:pic>
        <p:nvPicPr>
          <p:cNvPr id="3" name="图片 2" descr="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63270" y="1320165"/>
            <a:ext cx="7251065" cy="4363720"/>
          </a:xfrm>
          <a:prstGeom prst="rect">
            <a:avLst/>
          </a:prstGeom>
        </p:spPr>
      </p:pic>
      <p:sp>
        <p:nvSpPr>
          <p:cNvPr id="15053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899795" y="5896610"/>
            <a:ext cx="7341870" cy="660400"/>
          </a:xfrm>
        </p:spPr>
        <p:txBody>
          <a:bodyPr>
            <a:noAutofit/>
          </a:bodyPr>
          <a:p>
            <a:pPr algn="l" eaLnBrk="1" hangingPunct="1"/>
            <a:r>
              <a:rPr lang="en-US" altLang="zh-CN" sz="1400">
                <a:latin typeface="+mn-ea"/>
                <a:cs typeface="+mn-ea"/>
              </a:rPr>
              <a:t>1</a:t>
            </a:r>
            <a:r>
              <a:rPr lang="zh-CN" altLang="en-US" sz="1400">
                <a:latin typeface="+mn-ea"/>
                <a:cs typeface="+mn-ea"/>
              </a:rPr>
              <a:t>、</a:t>
            </a:r>
            <a:r>
              <a:rPr lang="en-US" altLang="zh-CN" sz="1400">
                <a:latin typeface="+mn-ea"/>
                <a:cs typeface="+mn-ea"/>
              </a:rPr>
              <a:t>只用L1 会模糊，只用c</a:t>
            </a:r>
            <a:r>
              <a:rPr lang="en-US" altLang="zh-CN" sz="1400">
                <a:latin typeface="+mn-ea"/>
                <a:cs typeface="+mn-ea"/>
              </a:rPr>
              <a:t>GAN会shape(</a:t>
            </a:r>
            <a:r>
              <a:rPr lang="zh-CN" altLang="en-US" sz="1400">
                <a:latin typeface="+mn-ea"/>
                <a:cs typeface="+mn-ea"/>
              </a:rPr>
              <a:t>在某些情况下图像不自然</a:t>
            </a:r>
            <a:r>
              <a:rPr lang="en-US" altLang="zh-CN" sz="1400">
                <a:latin typeface="+mn-ea"/>
                <a:cs typeface="+mn-ea"/>
              </a:rPr>
              <a:t>)，两个加起来正好</a:t>
            </a:r>
            <a:r>
              <a:rPr lang="zh-CN" altLang="en-US" sz="1400">
                <a:latin typeface="+mn-ea"/>
                <a:cs typeface="+mn-ea"/>
              </a:rPr>
              <a:t>；</a:t>
            </a:r>
            <a:endParaRPr lang="zh-CN" altLang="en-US" sz="1600">
              <a:latin typeface="+mn-ea"/>
              <a:cs typeface="+mn-ea"/>
            </a:endParaRPr>
          </a:p>
          <a:p>
            <a:pPr algn="l" eaLnBrk="1" hangingPunct="1"/>
            <a:r>
              <a:rPr lang="en-US" altLang="zh-CN" sz="1400">
                <a:latin typeface="+mn-ea"/>
                <a:cs typeface="+mn-ea"/>
              </a:rPr>
              <a:t>2</a:t>
            </a:r>
            <a:r>
              <a:rPr lang="zh-CN" altLang="en-US" sz="1400">
                <a:latin typeface="+mn-ea"/>
                <a:cs typeface="+mn-ea"/>
              </a:rPr>
              <a:t>、L1 loss 可以恢复图像的低频部分，而GAN loss可以恢复图像的高频部分。</a:t>
            </a:r>
            <a:endParaRPr lang="zh-CN" altLang="en-US" sz="1600">
              <a:latin typeface="+mn-ea"/>
              <a:cs typeface="+mn-ea"/>
            </a:endParaRPr>
          </a:p>
          <a:p>
            <a:pPr algn="l" eaLnBrk="1" hangingPunct="1"/>
            <a:endParaRPr lang="zh-CN" altLang="en-US" sz="1600">
              <a:latin typeface="+mn-ea"/>
              <a:cs typeface="+mn-ea"/>
            </a:endParaRPr>
          </a:p>
        </p:txBody>
      </p:sp>
      <p:sp>
        <p:nvSpPr>
          <p:cNvPr id="20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noFill/>
        </p:spPr>
        <p:txBody>
          <a:bodyPr/>
          <a:lstStyle>
            <a:lvl1pPr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v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24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•"/>
              <a:defRPr sz="22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BB16699D-D8A1-41EC-9178-D7B81AA15F13}" type="slidenum">
              <a:rPr lang="en-US" altLang="zh-CN" sz="1400" smtClean="0"/>
            </a:fld>
            <a:endParaRPr lang="en-US" altLang="zh-CN" sz="14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150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150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0531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灯片编号占位符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v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24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•"/>
              <a:defRPr sz="22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A349C787-5FF7-4549-A195-8438AB311CE3}" type="slidenum">
              <a:rPr lang="en-US" altLang="zh-CN" sz="1400" smtClean="0"/>
            </a:fld>
            <a:endParaRPr lang="en-US" altLang="zh-CN" sz="1400"/>
          </a:p>
        </p:txBody>
      </p:sp>
      <p:sp>
        <p:nvSpPr>
          <p:cNvPr id="16389" name="Rectangle 3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v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24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•"/>
              <a:defRPr sz="22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zh-CN" altLang="en-US" sz="1800"/>
          </a:p>
        </p:txBody>
      </p:sp>
      <p:sp>
        <p:nvSpPr>
          <p:cNvPr id="16390" name="Rectangle 3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v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24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•"/>
              <a:defRPr sz="22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zh-CN" altLang="en-US" sz="1800"/>
          </a:p>
        </p:txBody>
      </p:sp>
      <p:sp>
        <p:nvSpPr>
          <p:cNvPr id="15" name="标题 1"/>
          <p:cNvSpPr/>
          <p:nvPr/>
        </p:nvSpPr>
        <p:spPr bwMode="auto">
          <a:xfrm>
            <a:off x="250825" y="0"/>
            <a:ext cx="842486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rgbClr val="0000CC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rgbClr val="FF0000"/>
              </a:buClr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ClrTx/>
              <a:buSzTx/>
              <a:buNone/>
            </a:pPr>
            <a:r>
              <a:rPr lang="en-US" altLang="zh-CN" sz="3200" dirty="0">
                <a:solidFill>
                  <a:schemeClr val="tx1">
                    <a:lumMod val="85000"/>
                    <a:lumOff val="15000"/>
                  </a:schemeClr>
                </a:solidFill>
                <a:latin typeface="Comic Sans MS" panose="030F0702030302020204" pitchFamily="66" charset="0"/>
                <a:ea typeface="华文新魏" panose="02010800040101010101" pitchFamily="2" charset="-122"/>
                <a:cs typeface="Comic Sans MS" panose="030F0702030302020204" pitchFamily="66" charset="0"/>
              </a:rPr>
              <a:t>Why not use L2</a:t>
            </a:r>
            <a:endParaRPr lang="en-US" altLang="zh-CN" sz="3200" dirty="0">
              <a:solidFill>
                <a:schemeClr val="tx1">
                  <a:lumMod val="85000"/>
                  <a:lumOff val="15000"/>
                </a:schemeClr>
              </a:solidFill>
              <a:latin typeface="Comic Sans MS" panose="030F0702030302020204" pitchFamily="66" charset="0"/>
              <a:ea typeface="华文新魏" panose="02010800040101010101" pitchFamily="2" charset="-122"/>
              <a:cs typeface="Comic Sans MS" panose="030F0702030302020204" pitchFamily="66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250825" y="1491942"/>
            <a:ext cx="8497888" cy="5835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en-US" altLang="zh-CN" sz="1600" dirty="0">
                <a:latin typeface="Comic Sans MS" panose="030F0702030302020204" pitchFamily="66" charset="0"/>
                <a:ea typeface="黑体" panose="02010609060101010101" pitchFamily="49" charset="-122"/>
              </a:rPr>
              <a:t>We also explore this option, using L1 distance rather than L2 as L1 encourages less blurring.</a:t>
            </a:r>
            <a:endParaRPr lang="en-US" altLang="zh-CN" sz="1600" dirty="0">
              <a:latin typeface="Comic Sans MS" panose="030F0702030302020204" pitchFamily="66" charset="0"/>
              <a:ea typeface="黑体" panose="02010609060101010101" pitchFamily="49" charset="-122"/>
            </a:endParaRPr>
          </a:p>
        </p:txBody>
      </p:sp>
      <p:sp>
        <p:nvSpPr>
          <p:cNvPr id="19" name="Rectangle 2"/>
          <p:cNvSpPr>
            <a:spLocks noChangeArrowheads="1"/>
          </p:cNvSpPr>
          <p:nvPr/>
        </p:nvSpPr>
        <p:spPr bwMode="auto">
          <a:xfrm>
            <a:off x="250825" y="1143000"/>
            <a:ext cx="8497888" cy="53975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0000CC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rgbClr val="FF0000"/>
              </a:buClr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spcBef>
                <a:spcPct val="0"/>
              </a:spcBef>
              <a:buClrTx/>
              <a:buSzTx/>
              <a:buFontTx/>
              <a:buNone/>
            </a:pPr>
            <a:endParaRPr kumimoji="1" lang="en-GB" altLang="zh-CN" sz="1800" b="0">
              <a:solidFill>
                <a:schemeClr val="hlink"/>
              </a:solidFill>
              <a:latin typeface="Gulim" panose="020B0600000101010101" pitchFamily="34" charset="-127"/>
              <a:ea typeface="Gulim" panose="020B0600000101010101" pitchFamily="34" charset="-127"/>
            </a:endParaRPr>
          </a:p>
        </p:txBody>
      </p:sp>
      <p:graphicFrame>
        <p:nvGraphicFramePr>
          <p:cNvPr id="2" name="对象 1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2487295" y="2157095"/>
          <a:ext cx="2943225" cy="87503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5" name="" r:id="rId1" imgW="1879600" imgH="558800" progId="Equation.KSEE3">
                  <p:embed/>
                </p:oleObj>
              </mc:Choice>
              <mc:Fallback>
                <p:oleObj name="" r:id="rId1" imgW="1879600" imgH="558800" progId="Equation.KSEE3">
                  <p:embed/>
                  <p:pic>
                    <p:nvPicPr>
                      <p:cNvPr id="0" name="图片 1024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2487295" y="2157095"/>
                        <a:ext cx="2943225" cy="87503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对象 3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2487295" y="3771265"/>
          <a:ext cx="3046095" cy="56324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6" name="" r:id="rId3" imgW="1511300" imgH="279400" progId="Equation.KSEE3">
                  <p:embed/>
                </p:oleObj>
              </mc:Choice>
              <mc:Fallback>
                <p:oleObj name="" r:id="rId3" imgW="1511300" imgH="279400" progId="Equation.KSEE3">
                  <p:embed/>
                  <p:pic>
                    <p:nvPicPr>
                      <p:cNvPr id="0" name="图片 1025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487295" y="3771265"/>
                        <a:ext cx="3046095" cy="56324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对象 4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2525395" y="5163185"/>
          <a:ext cx="2969895" cy="58356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7" name="" r:id="rId5" imgW="1422400" imgH="279400" progId="Equation.KSEE3">
                  <p:embed/>
                </p:oleObj>
              </mc:Choice>
              <mc:Fallback>
                <p:oleObj name="" r:id="rId5" imgW="1422400" imgH="279400" progId="Equation.KSEE3">
                  <p:embed/>
                  <p:pic>
                    <p:nvPicPr>
                      <p:cNvPr id="0" name="图片 1026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2525395" y="5163185"/>
                        <a:ext cx="2969895" cy="58356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文本框 5"/>
          <p:cNvSpPr txBox="1"/>
          <p:nvPr/>
        </p:nvSpPr>
        <p:spPr>
          <a:xfrm>
            <a:off x="3766185" y="3136900"/>
            <a:ext cx="386080" cy="58356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r>
              <a:rPr lang="zh-CN" altLang="en-US" sz="3200">
                <a:latin typeface="Arial" panose="020B0604020202020204" pitchFamily="34" charset="0"/>
                <a:cs typeface="Arial" panose="020B0604020202020204" pitchFamily="34" charset="0"/>
              </a:rPr>
              <a:t>↓</a:t>
            </a:r>
            <a:endParaRPr lang="zh-CN" altLang="en-US" sz="3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810635" y="4564380"/>
            <a:ext cx="386080" cy="58356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r>
              <a:rPr lang="zh-CN" altLang="en-US" sz="3200">
                <a:latin typeface="Arial" panose="020B0604020202020204" pitchFamily="34" charset="0"/>
                <a:cs typeface="Arial" panose="020B0604020202020204" pitchFamily="34" charset="0"/>
              </a:rPr>
              <a:t>↓</a:t>
            </a:r>
            <a:endParaRPr lang="zh-CN" altLang="en-US" sz="3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8" name="对象 7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4300220" y="3250565"/>
          <a:ext cx="1233170" cy="355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8" name="" r:id="rId7" imgW="749300" imgH="215900" progId="Equation.KSEE3">
                  <p:embed/>
                </p:oleObj>
              </mc:Choice>
              <mc:Fallback>
                <p:oleObj name="" r:id="rId7" imgW="749300" imgH="215900" progId="Equation.KSEE3">
                  <p:embed/>
                  <p:pic>
                    <p:nvPicPr>
                      <p:cNvPr id="0" name="图片 1027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4300220" y="3250565"/>
                        <a:ext cx="1233170" cy="3556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灯片编号占位符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v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24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•"/>
              <a:defRPr sz="22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A349C787-5FF7-4549-A195-8438AB311CE3}" type="slidenum">
              <a:rPr lang="en-US" altLang="zh-CN" sz="1400" smtClean="0"/>
            </a:fld>
            <a:endParaRPr lang="en-US" altLang="zh-CN" sz="1400"/>
          </a:p>
        </p:txBody>
      </p:sp>
      <p:sp>
        <p:nvSpPr>
          <p:cNvPr id="16389" name="Rectangle 3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v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24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•"/>
              <a:defRPr sz="22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zh-CN" altLang="en-US" sz="1800"/>
          </a:p>
        </p:txBody>
      </p:sp>
      <p:sp>
        <p:nvSpPr>
          <p:cNvPr id="16390" name="Rectangle 3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v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24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•"/>
              <a:defRPr sz="22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zh-CN" altLang="en-US" sz="1800"/>
          </a:p>
        </p:txBody>
      </p:sp>
      <p:sp>
        <p:nvSpPr>
          <p:cNvPr id="15" name="标题 1"/>
          <p:cNvSpPr/>
          <p:nvPr/>
        </p:nvSpPr>
        <p:spPr bwMode="auto">
          <a:xfrm>
            <a:off x="250825" y="0"/>
            <a:ext cx="842486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rgbClr val="0000CC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rgbClr val="FF0000"/>
              </a:buClr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ClrTx/>
              <a:buSzTx/>
              <a:buNone/>
            </a:pPr>
            <a:r>
              <a:rPr lang="en-US" altLang="zh-CN" sz="3200" dirty="0">
                <a:solidFill>
                  <a:schemeClr val="tx1">
                    <a:lumMod val="85000"/>
                    <a:lumOff val="15000"/>
                  </a:schemeClr>
                </a:solidFill>
                <a:latin typeface="Comic Sans MS" panose="030F0702030302020204" pitchFamily="66" charset="0"/>
                <a:ea typeface="华文新魏" panose="02010800040101010101" pitchFamily="2" charset="-122"/>
                <a:cs typeface="Comic Sans MS" panose="030F0702030302020204" pitchFamily="66" charset="0"/>
                <a:sym typeface="+mn-ea"/>
              </a:rPr>
              <a:t>Why not use L2</a:t>
            </a:r>
            <a:endParaRPr lang="zh-CN" altLang="en-US" sz="3200" dirty="0">
              <a:solidFill>
                <a:schemeClr val="tx1">
                  <a:lumMod val="85000"/>
                  <a:lumOff val="15000"/>
                </a:schemeClr>
              </a:solidFill>
              <a:latin typeface="华文新魏" panose="02010800040101010101" pitchFamily="2" charset="-122"/>
              <a:ea typeface="华文新魏" panose="02010800040101010101" pitchFamily="2" charset="-122"/>
              <a:cs typeface="+mj-cs"/>
            </a:endParaRPr>
          </a:p>
        </p:txBody>
      </p:sp>
      <p:sp>
        <p:nvSpPr>
          <p:cNvPr id="16" name="Rectangle 2"/>
          <p:cNvSpPr>
            <a:spLocks noChangeArrowheads="1"/>
          </p:cNvSpPr>
          <p:nvPr/>
        </p:nvSpPr>
        <p:spPr bwMode="auto">
          <a:xfrm>
            <a:off x="250825" y="1143000"/>
            <a:ext cx="8497888" cy="53975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0000CC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rgbClr val="FF0000"/>
              </a:buClr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spcBef>
                <a:spcPct val="0"/>
              </a:spcBef>
              <a:buClrTx/>
              <a:buSzTx/>
              <a:buFontTx/>
              <a:buNone/>
            </a:pPr>
            <a:endParaRPr kumimoji="1" lang="en-GB" altLang="zh-CN" sz="1800" b="0">
              <a:solidFill>
                <a:schemeClr val="hlink"/>
              </a:solidFill>
              <a:latin typeface="Gulim" panose="020B0600000101010101" pitchFamily="34" charset="-127"/>
              <a:ea typeface="Gulim" panose="020B0600000101010101" pitchFamily="34" charset="-127"/>
            </a:endParaRPr>
          </a:p>
        </p:txBody>
      </p:sp>
      <p:pic>
        <p:nvPicPr>
          <p:cNvPr id="2" name="图片 1" descr="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560830" y="1500505"/>
            <a:ext cx="5677535" cy="3856355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标题 1"/>
          <p:cNvSpPr/>
          <p:nvPr/>
        </p:nvSpPr>
        <p:spPr bwMode="auto">
          <a:xfrm>
            <a:off x="250825" y="0"/>
            <a:ext cx="842486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rgbClr val="0000CC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rgbClr val="FF0000"/>
              </a:buClr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ClrTx/>
              <a:buSzTx/>
              <a:buNone/>
            </a:pPr>
            <a:r>
              <a:rPr lang="en-US" altLang="zh-CN" sz="3200" dirty="0">
                <a:latin typeface="Comic Sans MS" panose="030F0702030302020204" pitchFamily="66" charset="0"/>
              </a:rPr>
              <a:t>Network architectures</a:t>
            </a:r>
            <a:endParaRPr lang="en-US" altLang="zh-CN" sz="3200" dirty="0">
              <a:latin typeface="Comic Sans MS" panose="030F0702030302020204" pitchFamily="66" charset="0"/>
            </a:endParaRPr>
          </a:p>
        </p:txBody>
      </p:sp>
      <p:sp>
        <p:nvSpPr>
          <p:cNvPr id="12" name="Rectangle 2"/>
          <p:cNvSpPr>
            <a:spLocks noChangeArrowheads="1"/>
          </p:cNvSpPr>
          <p:nvPr/>
        </p:nvSpPr>
        <p:spPr bwMode="auto">
          <a:xfrm>
            <a:off x="250825" y="1143000"/>
            <a:ext cx="8497888" cy="53975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0000CC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rgbClr val="FF0000"/>
              </a:buClr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spcBef>
                <a:spcPct val="0"/>
              </a:spcBef>
              <a:buClrTx/>
              <a:buSzTx/>
              <a:buFontTx/>
              <a:buNone/>
            </a:pPr>
            <a:endParaRPr kumimoji="1" lang="en-GB" altLang="zh-CN" sz="1800" b="0">
              <a:solidFill>
                <a:schemeClr val="hlink"/>
              </a:solidFill>
              <a:latin typeface="Gulim" panose="020B0600000101010101" pitchFamily="34" charset="-127"/>
              <a:ea typeface="Gulim" panose="020B0600000101010101" pitchFamily="34" charset="-127"/>
            </a:endParaRPr>
          </a:p>
        </p:txBody>
      </p:sp>
      <p:sp>
        <p:nvSpPr>
          <p:cNvPr id="2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noFill/>
        </p:spPr>
        <p:txBody>
          <a:bodyPr/>
          <a:lstStyle>
            <a:lvl1pPr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v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24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•"/>
              <a:defRPr sz="22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A349C787-5FF7-4549-A195-8438AB311CE3}" type="slidenum">
              <a:rPr lang="en-US" altLang="zh-CN" sz="1400" smtClean="0"/>
            </a:fld>
            <a:endParaRPr lang="en-US" altLang="zh-CN" sz="1400"/>
          </a:p>
        </p:txBody>
      </p:sp>
      <p:sp>
        <p:nvSpPr>
          <p:cNvPr id="3" name="矩形 2"/>
          <p:cNvSpPr/>
          <p:nvPr/>
        </p:nvSpPr>
        <p:spPr>
          <a:xfrm>
            <a:off x="250825" y="1491942"/>
            <a:ext cx="8497888" cy="583565"/>
          </a:xfrm>
          <a:prstGeom prst="rect">
            <a:avLst/>
          </a:prstGeom>
        </p:spPr>
        <p:txBody>
          <a:bodyPr wrap="square">
            <a:spAutoFit/>
          </a:bodyPr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zh-CN" altLang="en-US" sz="1600">
                <a:latin typeface="Comic Sans MS" panose="030F0702030302020204" pitchFamily="66" charset="0"/>
                <a:cs typeface="Comic Sans MS" panose="030F0702030302020204" pitchFamily="66" charset="0"/>
                <a:sym typeface="+mn-ea"/>
              </a:rPr>
              <a:t>Both generator and discriminator use modules of the form convolution-BatchNorm-ReLu</a:t>
            </a:r>
            <a:endParaRPr lang="en-US" altLang="zh-CN" sz="1600" dirty="0">
              <a:latin typeface="Comic Sans MS" panose="030F0702030302020204" pitchFamily="66" charset="0"/>
              <a:ea typeface="黑体" panose="02010609060101010101" pitchFamily="49" charset="-122"/>
              <a:cs typeface="Comic Sans MS" panose="030F0702030302020204" pitchFamily="66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367665" y="2321830"/>
            <a:ext cx="5407025" cy="460375"/>
          </a:xfrm>
          <a:prstGeom prst="rect">
            <a:avLst/>
          </a:prstGeom>
        </p:spPr>
        <p:txBody>
          <a:bodyPr wrap="square">
            <a:spAutoFit/>
          </a:bodyPr>
          <a:p>
            <a:r>
              <a:rPr lang="en-US" altLang="zh-CN" sz="2400" dirty="0">
                <a:solidFill>
                  <a:srgbClr val="FF0000"/>
                </a:solidFill>
                <a:latin typeface="Comic Sans MS" panose="030F0702030302020204" pitchFamily="66" charset="0"/>
                <a:ea typeface="黑体" panose="02010609060101010101" pitchFamily="49" charset="-122"/>
              </a:rPr>
              <a:t>Generator with skips </a:t>
            </a:r>
            <a:endParaRPr lang="zh-CN" altLang="en-US" sz="2400" dirty="0">
              <a:solidFill>
                <a:srgbClr val="FF0000"/>
              </a:solidFill>
            </a:endParaRPr>
          </a:p>
        </p:txBody>
      </p:sp>
      <p:pic>
        <p:nvPicPr>
          <p:cNvPr id="4" name="图片 3" descr="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66395" y="3001010"/>
            <a:ext cx="8382635" cy="3063875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noFill/>
        </p:spPr>
        <p:txBody>
          <a:bodyPr/>
          <a:lstStyle>
            <a:lvl1pPr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v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24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•"/>
              <a:defRPr sz="22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BB16699D-D8A1-41EC-9178-D7B81AA15F13}" type="slidenum">
              <a:rPr lang="en-US" altLang="zh-CN" sz="1400" smtClean="0"/>
            </a:fld>
            <a:endParaRPr lang="en-US" altLang="zh-CN" sz="1400"/>
          </a:p>
        </p:txBody>
      </p:sp>
      <p:sp>
        <p:nvSpPr>
          <p:cNvPr id="16" name="标题 1"/>
          <p:cNvSpPr/>
          <p:nvPr/>
        </p:nvSpPr>
        <p:spPr bwMode="auto">
          <a:xfrm>
            <a:off x="250825" y="0"/>
            <a:ext cx="842486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rgbClr val="0000CC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rgbClr val="FF0000"/>
              </a:buClr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ClrTx/>
              <a:buSzTx/>
              <a:buNone/>
            </a:pPr>
            <a:r>
              <a:rPr lang="en-US" altLang="zh-CN" sz="3200" dirty="0">
                <a:latin typeface="Comic Sans MS" panose="030F0702030302020204" pitchFamily="66" charset="0"/>
              </a:rPr>
              <a:t>U-Net</a:t>
            </a:r>
            <a:endParaRPr lang="en-US" altLang="zh-CN" sz="3200" dirty="0">
              <a:latin typeface="Comic Sans MS" panose="030F0702030302020204" pitchFamily="66" charset="0"/>
            </a:endParaRPr>
          </a:p>
        </p:txBody>
      </p:sp>
      <p:sp>
        <p:nvSpPr>
          <p:cNvPr id="17" name="Rectangle 2"/>
          <p:cNvSpPr>
            <a:spLocks noChangeArrowheads="1"/>
          </p:cNvSpPr>
          <p:nvPr/>
        </p:nvSpPr>
        <p:spPr bwMode="auto">
          <a:xfrm>
            <a:off x="250825" y="1143000"/>
            <a:ext cx="8497888" cy="53975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0000CC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rgbClr val="FF0000"/>
              </a:buClr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spcBef>
                <a:spcPct val="0"/>
              </a:spcBef>
              <a:buClrTx/>
              <a:buSzTx/>
              <a:buFontTx/>
              <a:buNone/>
            </a:pPr>
            <a:endParaRPr kumimoji="1" lang="en-GB" altLang="zh-CN" sz="1800" b="0">
              <a:solidFill>
                <a:schemeClr val="hlink"/>
              </a:solidFill>
              <a:latin typeface="Gulim" panose="020B0600000101010101" pitchFamily="34" charset="-127"/>
              <a:ea typeface="Gulim" panose="020B0600000101010101" pitchFamily="34" charset="-127"/>
            </a:endParaRPr>
          </a:p>
        </p:txBody>
      </p:sp>
      <p:pic>
        <p:nvPicPr>
          <p:cNvPr id="2" name="图片 1" descr="1565766220(1)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089025" y="1430020"/>
            <a:ext cx="6464935" cy="469265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1065</Words>
  <Application>WPS 演示</Application>
  <PresentationFormat>全屏显示(4:3)</PresentationFormat>
  <Paragraphs>82</Paragraphs>
  <Slides>13</Slides>
  <Notes>10</Notes>
  <HiddenSlides>0</HiddenSlides>
  <MMClips>0</MMClips>
  <ScaleCrop>false</ScaleCrop>
  <HeadingPairs>
    <vt:vector size="8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2</vt:i4>
      </vt:variant>
      <vt:variant>
        <vt:lpstr>嵌入 OLE 服务器</vt:lpstr>
      </vt:variant>
      <vt:variant>
        <vt:i4>7</vt:i4>
      </vt:variant>
      <vt:variant>
        <vt:lpstr>幻灯片标题</vt:lpstr>
      </vt:variant>
      <vt:variant>
        <vt:i4>13</vt:i4>
      </vt:variant>
    </vt:vector>
  </HeadingPairs>
  <TitlesOfParts>
    <vt:vector size="34" baseType="lpstr">
      <vt:lpstr>Arial</vt:lpstr>
      <vt:lpstr>宋体</vt:lpstr>
      <vt:lpstr>Wingdings</vt:lpstr>
      <vt:lpstr>Comic Sans MS</vt:lpstr>
      <vt:lpstr>华文新魏</vt:lpstr>
      <vt:lpstr>Gulim</vt:lpstr>
      <vt:lpstr>黑体</vt:lpstr>
      <vt:lpstr>微软雅黑</vt:lpstr>
      <vt:lpstr>Arial Unicode MS</vt:lpstr>
      <vt:lpstr>Calibri Light</vt:lpstr>
      <vt:lpstr>Calibri</vt:lpstr>
      <vt:lpstr>Malgun Gothic</vt:lpstr>
      <vt:lpstr>Office 主题</vt:lpstr>
      <vt:lpstr>1_Office 主题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Image-to-Image Translation with Conditional Adversarial Networks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 Thank you！</vt:lpstr>
    </vt:vector>
  </TitlesOfParts>
  <Company>Sky123.Org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Sky123.Org</dc:creator>
  <cp:lastModifiedBy>lyn</cp:lastModifiedBy>
  <cp:revision>334</cp:revision>
  <dcterms:created xsi:type="dcterms:W3CDTF">2019-03-25T10:57:00Z</dcterms:created>
  <dcterms:modified xsi:type="dcterms:W3CDTF">2019-08-14T07:07:40Z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2052-11.1.0.8894</vt:lpwstr>
  </property>
</Properties>
</file>